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Mon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078CE2-CF0D-4570-9028-50B96BA4542D}">
  <a:tblStyle styleId="{50078CE2-CF0D-4570-9028-50B96BA454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Mon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Mon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Mon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op.sv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d59e6457f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d59e6457f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d59e645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d59e64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d59e645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ad59e645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d59e6457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d59e6457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Top.sv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3.1 top.sv - Top-Level Module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Authors: </a:t>
            </a:r>
            <a:r>
              <a:rPr lang="en" sz="1200">
                <a:solidFill>
                  <a:schemeClr val="dk1"/>
                </a:solidFill>
              </a:rPr>
              <a:t>Gwendolyn Beecher, Constantine Hinds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Lines: </a:t>
            </a:r>
            <a:r>
              <a:rPr lang="en" sz="1200">
                <a:solidFill>
                  <a:schemeClr val="dk1"/>
                </a:solidFill>
              </a:rPr>
              <a:t>278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Purpose: </a:t>
            </a:r>
            <a:r>
              <a:rPr lang="en" sz="1200">
                <a:solidFill>
                  <a:schemeClr val="dk1"/>
                </a:solidFill>
              </a:rPr>
              <a:t>Top-level integration module that instantiates and connects all subsystems.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Key Features: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Switch synchronizers for stable puzzle selection (SW0, SW1)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Correctness mode enable via SW2 (check_enable signal)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Soft reset generation when puzzle selection changes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Mode logic (MOVE vs NUMBER) with center button toggle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Cursor position tracking for automatic number selection in NUMBER mode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Cursor flashing logic using bit 26 of a counter (~0.67s period)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d59e6457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d59e6457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3.2 sudoku_engine.sv - Game Engine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Authors: </a:t>
            </a:r>
            <a:r>
              <a:rPr lang="en" sz="1200">
                <a:solidFill>
                  <a:schemeClr val="dk1"/>
                </a:solidFill>
              </a:rPr>
              <a:t>Gwendolyn Beecher, Constantine Hinds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Lines: </a:t>
            </a:r>
            <a:r>
              <a:rPr lang="en" sz="1200">
                <a:solidFill>
                  <a:schemeClr val="dk1"/>
                </a:solidFill>
              </a:rPr>
              <a:t>221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Purpose: </a:t>
            </a:r>
            <a:r>
              <a:rPr lang="en" sz="1200">
                <a:solidFill>
                  <a:schemeClr val="dk1"/>
                </a:solidFill>
              </a:rPr>
              <a:t>Central game engine that handles puzzle loading, cursor movement, number entry, and correctness checking.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Architecture: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Internal storage arrays: grid[0:8][0:8], solution[0:8][0:8], fixed_mask[0:8][0:8]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Direct ROM loading via $readmemh("puzzles.mem", puzzle_rom)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Nibble extraction for cell values from packed ROM data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Combinational grid exposure (always_comb) for zero-latency VGA display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Real-time cell_match computation when check_enable is active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Integrated cursor movement with wrap-around (0↔8)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1F1F1F"/>
                </a:solidFill>
              </a:rPr>
              <a:t>1. The Core Components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1F1F"/>
                </a:solidFill>
              </a:rPr>
              <a:t>The engine relies on three main 9x9 grids stored in memory: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grid</a:t>
            </a:r>
            <a:r>
              <a:rPr lang="en">
                <a:solidFill>
                  <a:srgbClr val="1F1F1F"/>
                </a:solidFill>
              </a:rPr>
              <a:t>: The "live" board the player sees and interacts with.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solution</a:t>
            </a:r>
            <a:r>
              <a:rPr lang="en">
                <a:solidFill>
                  <a:srgbClr val="1F1F1F"/>
                </a:solidFill>
              </a:rPr>
              <a:t>: The correct answer key (hidden from the player), used to check for victory.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fixed_mask</a:t>
            </a:r>
            <a:r>
              <a:rPr lang="en">
                <a:solidFill>
                  <a:srgbClr val="1F1F1F"/>
                </a:solidFill>
              </a:rPr>
              <a:t>: A write-protection layer. If a cell is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1</a:t>
            </a:r>
            <a:r>
              <a:rPr lang="en">
                <a:solidFill>
                  <a:srgbClr val="1F1F1F"/>
                </a:solidFill>
              </a:rPr>
              <a:t> here, it was part of the original puzzle clue, and the player is not allowed to change it.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1F1F1F"/>
                </a:solidFill>
              </a:rPr>
              <a:t>2. How Puzzles are Loaded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1F1F"/>
                </a:solidFill>
              </a:rPr>
              <a:t>The module uses a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.mem</a:t>
            </a:r>
            <a:r>
              <a:rPr lang="en">
                <a:solidFill>
                  <a:srgbClr val="1F1F1F"/>
                </a:solidFill>
              </a:rPr>
              <a:t> file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puzzles.mem</a:t>
            </a:r>
            <a:r>
              <a:rPr lang="en">
                <a:solidFill>
                  <a:srgbClr val="1F1F1F"/>
                </a:solidFill>
              </a:rPr>
              <a:t>) which acts like a game cartridge containing multiple puzzles.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puzzle_selector</a:t>
            </a:r>
            <a:r>
              <a:rPr lang="en">
                <a:solidFill>
                  <a:srgbClr val="1F1F1F"/>
                </a:solidFill>
              </a:rPr>
              <a:t>: A 2-bit input that lets you choose between 3 different puzzles (indices 0-2).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The Loading Process</a:t>
            </a:r>
            <a:r>
              <a:rPr lang="en">
                <a:solidFill>
                  <a:srgbClr val="1F1F1F"/>
                </a:solidFill>
              </a:rPr>
              <a:t>:</a:t>
            </a:r>
            <a:endParaRPr>
              <a:solidFill>
                <a:srgbClr val="1F1F1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b="1" lang="en">
                <a:solidFill>
                  <a:srgbClr val="1F1F1F"/>
                </a:solidFill>
              </a:rPr>
              <a:t>State </a:t>
            </a: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S_LOAD_INIT</a:t>
            </a:r>
            <a:r>
              <a:rPr lang="en">
                <a:solidFill>
                  <a:srgbClr val="1F1F1F"/>
                </a:solidFill>
              </a:rPr>
              <a:t>: The engine reads the initial puzzle layout from the ROM (Read-Only Memory). It fills the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grid</a:t>
            </a:r>
            <a:r>
              <a:rPr lang="en">
                <a:solidFill>
                  <a:srgbClr val="1F1F1F"/>
                </a:solidFill>
              </a:rPr>
              <a:t>. Any non-zero number is marked as "fixed" in the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fixed_mask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b="1" lang="en">
                <a:solidFill>
                  <a:srgbClr val="1F1F1F"/>
                </a:solidFill>
              </a:rPr>
              <a:t>State </a:t>
            </a: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S_LOAD_SOL</a:t>
            </a:r>
            <a:r>
              <a:rPr lang="en">
                <a:solidFill>
                  <a:srgbClr val="1F1F1F"/>
                </a:solidFill>
              </a:rPr>
              <a:t>: It reads the matching solution from the ROM and stores it in the hidden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solution</a:t>
            </a:r>
            <a:r>
              <a:rPr lang="en">
                <a:solidFill>
                  <a:srgbClr val="1F1F1F"/>
                </a:solidFill>
              </a:rPr>
              <a:t> grid.</a:t>
            </a:r>
            <a:endParaRPr>
              <a:solidFill>
                <a:srgbClr val="1F1F1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b="1" lang="en">
                <a:solidFill>
                  <a:srgbClr val="1F1F1F"/>
                </a:solidFill>
              </a:rPr>
              <a:t>State </a:t>
            </a: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S_PLAY</a:t>
            </a:r>
            <a:r>
              <a:rPr lang="en">
                <a:solidFill>
                  <a:srgbClr val="1F1F1F"/>
                </a:solidFill>
              </a:rPr>
              <a:t>: Once loading is done (after 81 cycles for the grid + 81 for the solution), the game begins.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1F1F1F"/>
                </a:solidFill>
              </a:rPr>
              <a:t>3. Gameplay Mechanics (State </a:t>
            </a:r>
            <a:r>
              <a:rPr b="1" lang="en" sz="1300">
                <a:solidFill>
                  <a:srgbClr val="444746"/>
                </a:solidFill>
                <a:highlight>
                  <a:srgbClr val="E9EEF6"/>
                </a:highlight>
              </a:rPr>
              <a:t>S_PLAY</a:t>
            </a:r>
            <a:r>
              <a:rPr b="1" lang="en" sz="1300">
                <a:solidFill>
                  <a:srgbClr val="1F1F1F"/>
                </a:solidFill>
              </a:rPr>
              <a:t>)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1F1F"/>
                </a:solidFill>
              </a:rPr>
              <a:t>This is the main loop where the player interacts with the game.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F1F1F"/>
                </a:solidFill>
              </a:rPr>
              <a:t>Cursor Movement</a:t>
            </a:r>
            <a:endParaRPr b="1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1F1F"/>
                </a:solidFill>
              </a:rPr>
              <a:t>The code listens for directional commands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cmd_up</a:t>
            </a:r>
            <a:r>
              <a:rPr lang="en">
                <a:solidFill>
                  <a:srgbClr val="1F1F1F"/>
                </a:solidFill>
              </a:rPr>
              <a:t>,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cmd_down</a:t>
            </a:r>
            <a:r>
              <a:rPr lang="en">
                <a:solidFill>
                  <a:srgbClr val="1F1F1F"/>
                </a:solidFill>
              </a:rPr>
              <a:t>, etc.). It uses "wrap-around" logic: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lang="en">
                <a:solidFill>
                  <a:srgbClr val="1F1F1F"/>
                </a:solidFill>
              </a:rPr>
              <a:t>If you are at the top edge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current_y == 0</a:t>
            </a:r>
            <a:r>
              <a:rPr lang="en">
                <a:solidFill>
                  <a:srgbClr val="1F1F1F"/>
                </a:solidFill>
              </a:rPr>
              <a:t>) and press UP, the cursor wraps to the bottom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8</a:t>
            </a:r>
            <a:r>
              <a:rPr lang="en">
                <a:solidFill>
                  <a:srgbClr val="1F1F1F"/>
                </a:solidFill>
              </a:rPr>
              <a:t>).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lang="en">
                <a:solidFill>
                  <a:srgbClr val="1F1F1F"/>
                </a:solidFill>
              </a:rPr>
              <a:t>This makes navigation faster and more fluid.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F1F1F"/>
                </a:solidFill>
              </a:rPr>
              <a:t>Entering Numbers</a:t>
            </a:r>
            <a:endParaRPr b="1"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Input:</a:t>
            </a:r>
            <a:r>
              <a:rPr lang="en">
                <a:solidFill>
                  <a:srgbClr val="1F1F1F"/>
                </a:solidFill>
              </a:rPr>
              <a:t> If a valid number command comes in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number_evt != 0</a:t>
            </a:r>
            <a:r>
              <a:rPr lang="en">
                <a:solidFill>
                  <a:srgbClr val="1F1F1F"/>
                </a:solidFill>
              </a:rPr>
              <a:t>).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Guardrail:</a:t>
            </a:r>
            <a:r>
              <a:rPr lang="en">
                <a:solidFill>
                  <a:srgbClr val="1F1F1F"/>
                </a:solidFill>
              </a:rPr>
              <a:t> It checks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!fixed_mask[current_y][current_x]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○"/>
            </a:pPr>
            <a:r>
              <a:rPr b="1" lang="en">
                <a:solidFill>
                  <a:srgbClr val="1F1F1F"/>
                </a:solidFill>
              </a:rPr>
              <a:t>Translation:</a:t>
            </a:r>
            <a:r>
              <a:rPr lang="en">
                <a:solidFill>
                  <a:srgbClr val="1F1F1F"/>
                </a:solidFill>
              </a:rPr>
              <a:t> "Is this cell write-protected?"</a:t>
            </a:r>
            <a:endParaRPr>
              <a:solidFill>
                <a:srgbClr val="1F1F1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○"/>
            </a:pPr>
            <a:r>
              <a:rPr lang="en">
                <a:solidFill>
                  <a:srgbClr val="1F1F1F"/>
                </a:solidFill>
              </a:rPr>
              <a:t>If </a:t>
            </a:r>
            <a:r>
              <a:rPr b="1" lang="en">
                <a:solidFill>
                  <a:srgbClr val="1F1F1F"/>
                </a:solidFill>
              </a:rPr>
              <a:t>No</a:t>
            </a:r>
            <a:r>
              <a:rPr lang="en">
                <a:solidFill>
                  <a:srgbClr val="1F1F1F"/>
                </a:solidFill>
              </a:rPr>
              <a:t>: It updates the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grid</a:t>
            </a:r>
            <a:r>
              <a:rPr lang="en">
                <a:solidFill>
                  <a:srgbClr val="1F1F1F"/>
                </a:solidFill>
              </a:rPr>
              <a:t> with the new number.</a:t>
            </a:r>
            <a:endParaRPr>
              <a:solidFill>
                <a:srgbClr val="1F1F1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○"/>
            </a:pPr>
            <a:r>
              <a:rPr lang="en">
                <a:solidFill>
                  <a:srgbClr val="1F1F1F"/>
                </a:solidFill>
              </a:rPr>
              <a:t>If </a:t>
            </a:r>
            <a:r>
              <a:rPr b="1" lang="en">
                <a:solidFill>
                  <a:srgbClr val="1F1F1F"/>
                </a:solidFill>
              </a:rPr>
              <a:t>Yes</a:t>
            </a:r>
            <a:r>
              <a:rPr lang="en">
                <a:solidFill>
                  <a:srgbClr val="1F1F1F"/>
                </a:solidFill>
              </a:rPr>
              <a:t>: It ignores the input, preventing the player from cheating or breaking the puzzle setup.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1F1F1F"/>
                </a:solidFill>
              </a:rPr>
              <a:t>4. Victory Check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1F1F"/>
                </a:solidFill>
              </a:rPr>
              <a:t>There are actually two ways this code checks for a win: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1F1F"/>
                </a:solidFill>
              </a:rPr>
              <a:t>Method A: The "Enter" Key (State Machine)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1F1F"/>
                </a:solidFill>
              </a:rPr>
              <a:t>When the player presses ENTER (enter_evt):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lang="en">
                <a:solidFill>
                  <a:srgbClr val="1F1F1F"/>
                </a:solidFill>
              </a:rPr>
              <a:t>The state moves to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S_CHECK_WIN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lang="en">
                <a:solidFill>
                  <a:srgbClr val="1F1F1F"/>
                </a:solidFill>
              </a:rPr>
              <a:t>It scans every cell one by one (taking 81 clock cycles).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lang="en">
                <a:solidFill>
                  <a:srgbClr val="1F1F1F"/>
                </a:solidFill>
              </a:rPr>
              <a:t>If </a:t>
            </a:r>
            <a:r>
              <a:rPr b="1" lang="en">
                <a:solidFill>
                  <a:srgbClr val="1F1F1F"/>
                </a:solidFill>
              </a:rPr>
              <a:t>any</a:t>
            </a:r>
            <a:r>
              <a:rPr lang="en">
                <a:solidFill>
                  <a:srgbClr val="1F1F1F"/>
                </a:solidFill>
              </a:rPr>
              <a:t> cell in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grid</a:t>
            </a:r>
            <a:r>
              <a:rPr lang="en">
                <a:solidFill>
                  <a:srgbClr val="1F1F1F"/>
                </a:solidFill>
              </a:rPr>
              <a:t> does not match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solution</a:t>
            </a:r>
            <a:r>
              <a:rPr lang="en">
                <a:solidFill>
                  <a:srgbClr val="1F1F1F"/>
                </a:solidFill>
              </a:rPr>
              <a:t>, it sets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game_lost = 1</a:t>
            </a:r>
            <a:r>
              <a:rPr lang="en">
                <a:solidFill>
                  <a:srgbClr val="1F1F1F"/>
                </a:solidFill>
              </a:rPr>
              <a:t> and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game_won = 0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lang="en">
                <a:solidFill>
                  <a:srgbClr val="1F1F1F"/>
                </a:solidFill>
              </a:rPr>
              <a:t>If the scan finishes without errors,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game_won</a:t>
            </a:r>
            <a:r>
              <a:rPr lang="en">
                <a:solidFill>
                  <a:srgbClr val="1F1F1F"/>
                </a:solidFill>
              </a:rPr>
              <a:t> remains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1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1F1F"/>
                </a:solidFill>
              </a:rPr>
              <a:t>Method B: The "Debug" Switch (Combinational Logic)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1F1F"/>
                </a:solidFill>
              </a:rPr>
              <a:t>There is a separate, instant check controlled by the check_enable switch (likely a physical switch on the FPGA board):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lang="en">
                <a:solidFill>
                  <a:srgbClr val="1F1F1F"/>
                </a:solidFill>
              </a:rPr>
              <a:t>This runs inside the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always_comb</a:t>
            </a:r>
            <a:r>
              <a:rPr lang="en">
                <a:solidFill>
                  <a:srgbClr val="1F1F1F"/>
                </a:solidFill>
              </a:rPr>
              <a:t> block at the bottom.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lang="en">
                <a:solidFill>
                  <a:srgbClr val="1F1F1F"/>
                </a:solidFill>
              </a:rPr>
              <a:t>It compares every cell instantly in parallel (loops in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always_comb</a:t>
            </a:r>
            <a:r>
              <a:rPr lang="en">
                <a:solidFill>
                  <a:srgbClr val="1F1F1F"/>
                </a:solidFill>
              </a:rPr>
              <a:t> unroll into hardware).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Outputs</a:t>
            </a:r>
            <a:r>
              <a:rPr lang="en">
                <a:solidFill>
                  <a:srgbClr val="1F1F1F"/>
                </a:solidFill>
              </a:rPr>
              <a:t>:</a:t>
            </a:r>
            <a:endParaRPr>
              <a:solidFill>
                <a:srgbClr val="1F1F1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○"/>
            </a:pP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check_win</a:t>
            </a:r>
            <a:r>
              <a:rPr lang="en">
                <a:solidFill>
                  <a:srgbClr val="1F1F1F"/>
                </a:solidFill>
              </a:rPr>
              <a:t>: High if the board is perfect.</a:t>
            </a:r>
            <a:endParaRPr>
              <a:solidFill>
                <a:srgbClr val="1F1F1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○"/>
            </a:pP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cell_match</a:t>
            </a:r>
            <a:r>
              <a:rPr lang="en">
                <a:solidFill>
                  <a:srgbClr val="1F1F1F"/>
                </a:solidFill>
              </a:rPr>
              <a:t>: A 9x9 grid of bits showing exactly which cells are correct (useful for debugging or hints).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1F1F1F"/>
                </a:solidFill>
              </a:rPr>
              <a:t>5. Hardware Implementation Details</a:t>
            </a:r>
            <a:endParaRPr b="1" sz="1300"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timescale 1ns / 1ps</a:t>
            </a:r>
            <a:r>
              <a:rPr lang="en">
                <a:solidFill>
                  <a:srgbClr val="1F1F1F"/>
                </a:solidFill>
              </a:rPr>
              <a:t>: Sets the simulation time units (standard for digital logic).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rom_idx_init</a:t>
            </a:r>
            <a:r>
              <a:rPr b="1" lang="en">
                <a:solidFill>
                  <a:srgbClr val="1F1F1F"/>
                </a:solidFill>
              </a:rPr>
              <a:t> / </a:t>
            </a: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rom_idx_sol</a:t>
            </a:r>
            <a:r>
              <a:rPr lang="en">
                <a:solidFill>
                  <a:srgbClr val="1F1F1F"/>
                </a:solidFill>
              </a:rPr>
              <a:t>: The ROM is organized in pairs. Even indices (0, 2, 4) hold the puzzles; odd indices (1, 3, 5) hold the solutions.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Nibble Extraction</a:t>
            </a:r>
            <a:r>
              <a:rPr lang="en">
                <a:solidFill>
                  <a:srgbClr val="1F1F1F"/>
                </a:solidFill>
              </a:rPr>
              <a:t>: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nibble_init = puzzle_rom...</a:t>
            </a:r>
            <a:r>
              <a:rPr lang="en">
                <a:solidFill>
                  <a:srgbClr val="1F1F1F"/>
                </a:solidFill>
              </a:rPr>
              <a:t>: This complex line slices out 4 bits (a "nibble") at a time from the long ROM data to fill the grid cell by cell.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1F1F1F"/>
                </a:solidFill>
              </a:rPr>
              <a:t>Summary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1F1F"/>
                </a:solidFill>
              </a:rPr>
              <a:t>This module acts as the </a:t>
            </a:r>
            <a:r>
              <a:rPr b="1" lang="en">
                <a:solidFill>
                  <a:srgbClr val="1F1F1F"/>
                </a:solidFill>
              </a:rPr>
              <a:t>Model</a:t>
            </a:r>
            <a:r>
              <a:rPr lang="en">
                <a:solidFill>
                  <a:srgbClr val="1F1F1F"/>
                </a:solidFill>
              </a:rPr>
              <a:t> and </a:t>
            </a:r>
            <a:r>
              <a:rPr b="1" lang="en">
                <a:solidFill>
                  <a:srgbClr val="1F1F1F"/>
                </a:solidFill>
              </a:rPr>
              <a:t>Controller</a:t>
            </a:r>
            <a:r>
              <a:rPr lang="en">
                <a:solidFill>
                  <a:srgbClr val="1F1F1F"/>
                </a:solidFill>
              </a:rPr>
              <a:t> in a Model-View-Controller (MVC) architecture. It holds the data (Model) and processes the inputs (Controller), then sends the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grid_out</a:t>
            </a:r>
            <a:r>
              <a:rPr lang="en">
                <a:solidFill>
                  <a:srgbClr val="1F1F1F"/>
                </a:solidFill>
              </a:rPr>
              <a:t> to a separate VGA module (the View) to display it on a screen.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d59e6457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d59e6457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It takes the very fast "heartbeat" of your hardware (the system clock) and slows it down significantly to create a human-visible blinking effect (a "slow flash") for a 7-segment display.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F1F1F"/>
                </a:solidFill>
              </a:rPr>
              <a:t>1. The High-Level Concept: The Odometer Analogy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Imagine the odometer in a car.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lang="en">
                <a:solidFill>
                  <a:srgbClr val="1F1F1F"/>
                </a:solidFill>
              </a:rPr>
              <a:t>The rightmost digit (the 1/10th mile) spins very fast.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lang="en">
                <a:solidFill>
                  <a:srgbClr val="1F1F1F"/>
                </a:solidFill>
              </a:rPr>
              <a:t>The digit to the left of it spins 10 times slower.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lang="en">
                <a:solidFill>
                  <a:srgbClr val="1F1F1F"/>
                </a:solidFill>
              </a:rPr>
              <a:t>The digit all the way to the left takes a very long time to change.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In this code, the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clk</a:t>
            </a:r>
            <a:r>
              <a:rPr lang="en">
                <a:solidFill>
                  <a:srgbClr val="1F1F1F"/>
                </a:solidFill>
              </a:rPr>
              <a:t> is the engine spinning the rightmost digit. The signal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sevenseg_flash</a:t>
            </a:r>
            <a:r>
              <a:rPr lang="en">
                <a:solidFill>
                  <a:srgbClr val="1F1F1F"/>
                </a:solidFill>
              </a:rPr>
              <a:t> is the digit all the way on the left.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F1F1F"/>
                </a:solidFill>
              </a:rPr>
              <a:t>2. Line-by-Line Explanation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logic [25:0] sevenseg_flash_div;</a:t>
            </a:r>
            <a:endParaRPr b="1">
              <a:solidFill>
                <a:srgbClr val="444746"/>
              </a:solidFill>
              <a:highlight>
                <a:srgbClr val="E9EEF6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What it is:</a:t>
            </a:r>
            <a:r>
              <a:rPr lang="en">
                <a:solidFill>
                  <a:srgbClr val="1F1F1F"/>
                </a:solidFill>
              </a:rPr>
              <a:t> This declares a "container" (a register) named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sevenseg_flash_div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Size:</a:t>
            </a:r>
            <a:r>
              <a:rPr lang="en">
                <a:solidFill>
                  <a:srgbClr val="1F1F1F"/>
                </a:solidFill>
              </a:rPr>
              <a:t> It is 26 bits wide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[25:0]</a:t>
            </a:r>
            <a:r>
              <a:rPr lang="en">
                <a:solidFill>
                  <a:srgbClr val="1F1F1F"/>
                </a:solidFill>
              </a:rPr>
              <a:t>). This means it can hold a number from 0 up to $2^{26} - 1$ (roughly 0 to 67 million).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always_ff @(posedge clk) sevenseg_flash_div &lt;= sevenseg_flash_div + 1;</a:t>
            </a:r>
            <a:endParaRPr b="1">
              <a:solidFill>
                <a:srgbClr val="444746"/>
              </a:solidFill>
              <a:highlight>
                <a:srgbClr val="E9EEF6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What it is:</a:t>
            </a:r>
            <a:r>
              <a:rPr lang="en">
                <a:solidFill>
                  <a:srgbClr val="1F1F1F"/>
                </a:solidFill>
              </a:rPr>
              <a:t> This is the engine. It is a sequential logic block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always_ff</a:t>
            </a:r>
            <a:r>
              <a:rPr lang="en">
                <a:solidFill>
                  <a:srgbClr val="1F1F1F"/>
                </a:solidFill>
              </a:rPr>
              <a:t>) triggered by the rising edge of the clock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posedge clk</a:t>
            </a:r>
            <a:r>
              <a:rPr lang="en">
                <a:solidFill>
                  <a:srgbClr val="1F1F1F"/>
                </a:solidFill>
              </a:rPr>
              <a:t>).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Action:</a:t>
            </a:r>
            <a:r>
              <a:rPr lang="en">
                <a:solidFill>
                  <a:srgbClr val="1F1F1F"/>
                </a:solidFill>
              </a:rPr>
              <a:t> Every single time the system clock ticks (which happens millions of times a second), the value inside the container increases by 1.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Result:</a:t>
            </a:r>
            <a:r>
              <a:rPr lang="en">
                <a:solidFill>
                  <a:srgbClr val="1F1F1F"/>
                </a:solidFill>
              </a:rPr>
              <a:t> This creates a free-running binary counter. It counts up, overflows back to 0, and counts up again, forever.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logic sevenseg_flash = sevenseg_flash_div[25];</a:t>
            </a:r>
            <a:endParaRPr b="1">
              <a:solidFill>
                <a:srgbClr val="444746"/>
              </a:solidFill>
              <a:highlight>
                <a:srgbClr val="E9EEF6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What it is:</a:t>
            </a:r>
            <a:r>
              <a:rPr lang="en">
                <a:solidFill>
                  <a:srgbClr val="1F1F1F"/>
                </a:solidFill>
              </a:rPr>
              <a:t> This creates the final output signal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sevenseg_flash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Action:</a:t>
            </a:r>
            <a:r>
              <a:rPr lang="en">
                <a:solidFill>
                  <a:srgbClr val="1F1F1F"/>
                </a:solidFill>
              </a:rPr>
              <a:t> It ignores the fast-changing lower numbers and "wires" this signal directly to </a:t>
            </a:r>
            <a:r>
              <a:rPr b="1" lang="en">
                <a:solidFill>
                  <a:srgbClr val="1F1F1F"/>
                </a:solidFill>
              </a:rPr>
              <a:t>bit 25</a:t>
            </a:r>
            <a:r>
              <a:rPr lang="en">
                <a:solidFill>
                  <a:srgbClr val="1F1F1F"/>
                </a:solidFill>
              </a:rPr>
              <a:t> (the 26th bit, which is the Most Significant Bit or MSB).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Why bit 25?</a:t>
            </a:r>
            <a:r>
              <a:rPr lang="en">
                <a:solidFill>
                  <a:srgbClr val="1F1F1F"/>
                </a:solidFill>
              </a:rPr>
              <a:t> In binary counting, the MSB is the slowest changing bit. While bit 0 flips every cycle, bit 25 flips only after $2^{25}$ cycles.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F1F1F"/>
                </a:solidFill>
              </a:rPr>
              <a:t>3. The Math: How slow is "Slow"?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To understand the actual speed of this flash, we have to look at the math of </a:t>
            </a:r>
            <a:r>
              <a:rPr b="1" lang="en">
                <a:solidFill>
                  <a:srgbClr val="1F1F1F"/>
                </a:solidFill>
              </a:rPr>
              <a:t>Frequency Division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The frequency of the output bit $N$ is determined by this formula: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$$f_{out} = \frac{f_{clk}}{2^{N+1}}$$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Assuming your FPGA or system clock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clk</a:t>
            </a:r>
            <a:r>
              <a:rPr lang="en">
                <a:solidFill>
                  <a:srgbClr val="1F1F1F"/>
                </a:solidFill>
              </a:rPr>
              <a:t>) is running at the standard </a:t>
            </a:r>
            <a:r>
              <a:rPr b="1" lang="en">
                <a:solidFill>
                  <a:srgbClr val="1F1F1F"/>
                </a:solidFill>
              </a:rPr>
              <a:t>50 MHz</a:t>
            </a:r>
            <a:r>
              <a:rPr lang="en">
                <a:solidFill>
                  <a:srgbClr val="1F1F1F"/>
                </a:solidFill>
              </a:rPr>
              <a:t> (50 million cycles per second):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b="1" lang="en">
                <a:solidFill>
                  <a:srgbClr val="1F1F1F"/>
                </a:solidFill>
              </a:rPr>
              <a:t>The Counter Size:</a:t>
            </a:r>
            <a:r>
              <a:rPr lang="en">
                <a:solidFill>
                  <a:srgbClr val="1F1F1F"/>
                </a:solidFill>
              </a:rPr>
              <a:t> $2^{26} = 67,108,864$ total states.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lang="en">
                <a:solidFill>
                  <a:srgbClr val="1F1F1F"/>
                </a:solidFill>
              </a:rPr>
              <a:t>The Period: The counter takes roughly 67 million ticks to go from 0 to full.</a:t>
            </a:r>
            <a:br>
              <a:rPr lang="en">
                <a:solidFill>
                  <a:srgbClr val="1F1F1F"/>
                </a:solidFill>
              </a:rPr>
            </a:br>
            <a:r>
              <a:rPr lang="en">
                <a:solidFill>
                  <a:srgbClr val="1F1F1F"/>
                </a:solidFill>
              </a:rPr>
              <a:t>$$\text{Time} = \frac{67,108,864 \text{ cycles}}{50,000,000 \text{ cycles/sec}} \approx 1.34 \text{ seconds}$$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b="1" lang="en">
                <a:solidFill>
                  <a:srgbClr val="1F1F1F"/>
                </a:solidFill>
              </a:rPr>
              <a:t>The Behavior:</a:t>
            </a:r>
            <a:r>
              <a:rPr lang="en">
                <a:solidFill>
                  <a:srgbClr val="1F1F1F"/>
                </a:solidFill>
              </a:rPr>
              <a:t> The MSB (Bit 25) will be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LOW</a:t>
            </a:r>
            <a:r>
              <a:rPr lang="en">
                <a:solidFill>
                  <a:srgbClr val="1F1F1F"/>
                </a:solidFill>
              </a:rPr>
              <a:t> for the first half of that time (0.67s) and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HIGH</a:t>
            </a:r>
            <a:r>
              <a:rPr lang="en">
                <a:solidFill>
                  <a:srgbClr val="1F1F1F"/>
                </a:solidFill>
              </a:rPr>
              <a:t> for the second half (0.67s).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1F1F"/>
                </a:solidFill>
              </a:rPr>
              <a:t>The Result:</a:t>
            </a:r>
            <a:r>
              <a:rPr lang="en">
                <a:solidFill>
                  <a:srgbClr val="1F1F1F"/>
                </a:solidFill>
              </a:rPr>
              <a:t> A light controlled by this signal will blink on and off roughly every </a:t>
            </a:r>
            <a:r>
              <a:rPr b="1" lang="en">
                <a:solidFill>
                  <a:srgbClr val="1F1F1F"/>
                </a:solidFill>
              </a:rPr>
              <a:t>1.34 seconds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F1F1F"/>
                </a:solidFill>
              </a:rPr>
              <a:t>Summary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You are building a massive counter to "waste time." By looking only at the highest bit of that counter, you turn a clock that ticks 50 million times a second into a signal that toggles less than once a second—perfect for a visual indicator like a blinking dot on a 7-segment display.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d59e645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d59e645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d59e6457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d59e6457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d59e6457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d59e6457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image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850" y="709062"/>
            <a:ext cx="4154799" cy="23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you lose!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800" y="2989300"/>
            <a:ext cx="76200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300" y="4046300"/>
            <a:ext cx="2280775" cy="10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63" y="556388"/>
            <a:ext cx="48482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2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VGA SUDOKU</a:t>
            </a:r>
            <a:endParaRPr sz="60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357"/>
              <a:buFont typeface="Arial"/>
              <a:buNone/>
            </a:pPr>
            <a:r>
              <a:rPr i="1" lang="en" sz="3623">
                <a:solidFill>
                  <a:schemeClr val="dk1"/>
                </a:solidFill>
              </a:rPr>
              <a:t>In a world where VGA pixels fear misalignment and </a:t>
            </a:r>
            <a:r>
              <a:rPr b="1" i="1" lang="en" sz="3105">
                <a:solidFill>
                  <a:schemeClr val="dk1"/>
                </a:solidFill>
              </a:rPr>
              <a:t>Sudoku boards </a:t>
            </a:r>
            <a:r>
              <a:rPr i="1" lang="en" sz="2672">
                <a:solidFill>
                  <a:schemeClr val="dk1"/>
                </a:solidFill>
              </a:rPr>
              <a:t>rise from ancient ROMs, two brave (not quite) engineers step forward.</a:t>
            </a:r>
            <a:r>
              <a:rPr i="1" lang="en" sz="2454">
                <a:solidFill>
                  <a:schemeClr val="dk1"/>
                </a:solidFill>
              </a:rPr>
              <a:t>Armed only with a Basys3 board 25 MHz of raw pixel power,</a:t>
            </a:r>
            <a:r>
              <a:rPr i="1" lang="en" sz="2238">
                <a:solidFill>
                  <a:schemeClr val="dk1"/>
                </a:solidFill>
              </a:rPr>
              <a:t> </a:t>
            </a:r>
            <a:r>
              <a:rPr i="1" lang="en" sz="2130">
                <a:solidFill>
                  <a:schemeClr val="dk1"/>
                </a:solidFill>
              </a:rPr>
              <a:t>and an </a:t>
            </a:r>
            <a:r>
              <a:rPr b="1" i="1" lang="en" sz="2130">
                <a:solidFill>
                  <a:schemeClr val="dk1"/>
                </a:solidFill>
              </a:rPr>
              <a:t>unreasonable</a:t>
            </a:r>
            <a:r>
              <a:rPr i="1" lang="en" sz="2130">
                <a:solidFill>
                  <a:schemeClr val="dk1"/>
                </a:solidFill>
              </a:rPr>
              <a:t> amount of nested always blocks,</a:t>
            </a:r>
            <a:br>
              <a:rPr i="1" lang="en" sz="2800">
                <a:solidFill>
                  <a:schemeClr val="dk1"/>
                </a:solidFill>
              </a:rPr>
            </a:br>
            <a:r>
              <a:rPr i="1" lang="en" sz="2188">
                <a:solidFill>
                  <a:schemeClr val="dk1"/>
                </a:solidFill>
              </a:rPr>
              <a:t> </a:t>
            </a:r>
            <a:r>
              <a:rPr i="1" lang="en" sz="1864">
                <a:solidFill>
                  <a:schemeClr val="dk1"/>
                </a:solidFill>
              </a:rPr>
              <a:t>they embark on a quest to build the ultimate hardware Sudoku machine.</a:t>
            </a:r>
            <a:br>
              <a:rPr i="1" lang="en" sz="2800">
                <a:solidFill>
                  <a:schemeClr val="dk1"/>
                </a:solidFill>
              </a:rPr>
            </a:br>
            <a:r>
              <a:rPr i="1" lang="en" sz="2800">
                <a:solidFill>
                  <a:schemeClr val="dk1"/>
                </a:solidFill>
              </a:rPr>
              <a:t> N</a:t>
            </a:r>
            <a:r>
              <a:rPr i="1" lang="en" sz="2094">
                <a:solidFill>
                  <a:schemeClr val="dk1"/>
                </a:solidFill>
              </a:rPr>
              <a:t>o CPUs. No frame buffers. Just pure HDL heroism-ism…</a:t>
            </a:r>
            <a:endParaRPr i="1" sz="2094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chemeClr val="dk1"/>
                </a:solidFill>
              </a:rPr>
              <a:t>Press START to continue…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(Constantine)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572000" y="1164525"/>
            <a:ext cx="42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Module Hierarcy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top.sv</a:t>
            </a:r>
            <a:r>
              <a:rPr lang="en" sz="1100">
                <a:solidFill>
                  <a:schemeClr val="dk1"/>
                </a:solidFill>
              </a:rPr>
              <a:t> (Top-level module)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clock_divider.sv</a:t>
            </a:r>
            <a:r>
              <a:rPr lang="en" sz="1100">
                <a:solidFill>
                  <a:schemeClr val="dk1"/>
                </a:solidFill>
              </a:rPr>
              <a:t> - 100MHz → 25MHz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vga_controller.sv</a:t>
            </a:r>
            <a:r>
              <a:rPr lang="en" sz="1100">
                <a:solidFill>
                  <a:schemeClr val="dk1"/>
                </a:solidFill>
              </a:rPr>
              <a:t> - VGA timing generation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conditioner.sv (×5)</a:t>
            </a:r>
            <a:r>
              <a:rPr lang="en" sz="1100">
                <a:solidFill>
                  <a:schemeClr val="dk1"/>
                </a:solidFill>
              </a:rPr>
              <a:t> - Button debounce/one-pulse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sudoku_engine.sv</a:t>
            </a:r>
            <a:r>
              <a:rPr lang="en" sz="1100">
                <a:solidFill>
                  <a:schemeClr val="dk1"/>
                </a:solidFill>
              </a:rPr>
              <a:t> - Game logic (integrated design)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sudoku_draw.sv</a:t>
            </a:r>
            <a:r>
              <a:rPr lang="en" sz="1100">
                <a:solidFill>
                  <a:schemeClr val="dk1"/>
                </a:solidFill>
              </a:rPr>
              <a:t> - VGA pixel rendering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   ├── digit_font.sv</a:t>
            </a:r>
            <a:r>
              <a:rPr lang="en" sz="1100">
                <a:solidFill>
                  <a:schemeClr val="dk1"/>
                </a:solidFill>
              </a:rPr>
              <a:t> - 8×12 digit bitmaps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   └── letter_font.sv</a:t>
            </a:r>
            <a:r>
              <a:rPr lang="en" sz="1100">
                <a:solidFill>
                  <a:schemeClr val="dk1"/>
                </a:solidFill>
              </a:rPr>
              <a:t> - 8×12 letter bitmaps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└── sevenseg_sudoku.sv</a:t>
            </a:r>
            <a:r>
              <a:rPr lang="en" sz="1100">
                <a:solidFill>
                  <a:schemeClr val="dk1"/>
                </a:solidFill>
              </a:rPr>
              <a:t> - 7-segment controller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└── sevenseg.sv</a:t>
            </a:r>
            <a:r>
              <a:rPr lang="en" sz="1100">
                <a:solidFill>
                  <a:schemeClr val="dk1"/>
                </a:solidFill>
              </a:rPr>
              <a:t> - Low-level 7-seg driver</a:t>
            </a:r>
            <a:endParaRPr sz="17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64525"/>
            <a:ext cx="360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Key Features: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Puzzle selection (SW0, SW1)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Solution Checking (SW2)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4-Directional Move Logic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Seven Segment display integration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Cursor position tracking for automatic number selection in NUMBER mode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Cursor flashing logic using bit 26 of a counter (~0.67s period)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Machines: Top</a:t>
            </a:r>
            <a:endParaRPr/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5939075" y="147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{50078CE2-CF0D-4570-9028-50B96BA4542D}</a:tableStyleId>
              </a:tblPr>
              <a:tblGrid>
                <a:gridCol w="1074975"/>
                <a:gridCol w="846250"/>
                <a:gridCol w="960600"/>
              </a:tblGrid>
              <a:tr h="34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Mode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Button Functions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Cursor Display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</a:tr>
              <a:tr h="81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MODE_MOVE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U/D/L/R: cursor movement, C: switch to NUMBER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Solid (always visible)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MODE_NUMBER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U/D: increment/decrement number, C: enter value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Flashing (~0.67s period)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6" name="Google Shape;76;p16" title="Top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" y="63488"/>
            <a:ext cx="5016526" cy="501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Machines: Sudoku Engine (Constantine)</a:t>
            </a:r>
            <a:endParaRPr/>
          </a:p>
        </p:txBody>
      </p:sp>
      <p:pic>
        <p:nvPicPr>
          <p:cNvPr id="82" name="Google Shape;82;p17" title="SudokuEngine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50" y="666025"/>
            <a:ext cx="4832226" cy="4340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" name="Google Shape;83;p17"/>
          <p:cNvGraphicFramePr/>
          <p:nvPr/>
        </p:nvGraphicFramePr>
        <p:xfrm>
          <a:off x="5963500" y="66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{50078CE2-CF0D-4570-9028-50B96BA4542D}</a:tableStyleId>
              </a:tblPr>
              <a:tblGrid>
                <a:gridCol w="1074975"/>
                <a:gridCol w="846250"/>
                <a:gridCol w="960600"/>
              </a:tblGrid>
              <a:tr h="34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State</a:t>
                      </a:r>
                      <a:endParaRPr sz="1100"/>
                    </a:p>
                  </a:txBody>
                  <a:tcPr marT="0" marB="0" marR="73025" marL="7302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Description</a:t>
                      </a:r>
                      <a:endParaRPr sz="1100"/>
                    </a:p>
                  </a:txBody>
                  <a:tcPr marT="0" marB="0" marR="73025" marL="7302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Transition</a:t>
                      </a:r>
                      <a:endParaRPr sz="1100"/>
                    </a:p>
                  </a:txBody>
                  <a:tcPr marT="0" marB="0" marR="73025" marL="7302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</a:tr>
              <a:tr h="81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S_LOAD_INIT</a:t>
                      </a:r>
                      <a:endParaRPr b="1"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Load puzzle grid from ROM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→ S_LOAD_SOL after 81 cycles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S_LOAD_SOL</a:t>
                      </a:r>
                      <a:endParaRPr b="1"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Load solution grid from ROM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→ S_PLAY after 81 cycles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S_PLAY</a:t>
                      </a:r>
                      <a:endParaRPr b="1"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Active gameplay (cursor, entry)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→ S_CHECK_WIN on ENTER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S_CHECK_WIN</a:t>
                      </a:r>
                      <a:endParaRPr b="1"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solution correctness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→ S_PLAY after 81 cycles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" name="Google Shape;84;p17"/>
          <p:cNvSpPr/>
          <p:nvPr/>
        </p:nvSpPr>
        <p:spPr>
          <a:xfrm rot="-1172820">
            <a:off x="565874" y="3332588"/>
            <a:ext cx="454600" cy="54977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Seven Segment </a:t>
            </a:r>
            <a:r>
              <a:rPr lang="en"/>
              <a:t>Module (Constantine)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510050" y="689200"/>
            <a:ext cx="57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Digits 0 &amp; 1 (Navigation):</a:t>
            </a:r>
            <a:r>
              <a:rPr lang="en" sz="1100">
                <a:solidFill>
                  <a:schemeClr val="dk1"/>
                </a:solidFill>
              </a:rPr>
              <a:t> current </a:t>
            </a:r>
            <a:r>
              <a:rPr b="1" lang="en" sz="1100">
                <a:solidFill>
                  <a:schemeClr val="dk1"/>
                </a:solidFill>
              </a:rPr>
              <a:t>X (Column)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Y (Row)</a:t>
            </a:r>
            <a:r>
              <a:rPr lang="en" sz="1100">
                <a:solidFill>
                  <a:schemeClr val="dk1"/>
                </a:solidFill>
              </a:rPr>
              <a:t> coordinates (0–8)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Digit 2 (Status Indicator):</a:t>
            </a:r>
            <a:r>
              <a:rPr lang="en" sz="1100">
                <a:solidFill>
                  <a:schemeClr val="dk1"/>
                </a:solidFill>
              </a:rPr>
              <a:t> mode flag digit;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Displays an </a:t>
            </a:r>
            <a:r>
              <a:rPr b="1" lang="en" sz="1100">
                <a:solidFill>
                  <a:schemeClr val="dk1"/>
                </a:solidFill>
              </a:rPr>
              <a:t>'E'</a:t>
            </a:r>
            <a:r>
              <a:rPr lang="en" sz="1100">
                <a:solidFill>
                  <a:schemeClr val="dk1"/>
                </a:solidFill>
              </a:rPr>
              <a:t> when editing a number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 sz="1100">
                <a:solidFill>
                  <a:schemeClr val="dk1"/>
                </a:solidFill>
              </a:rPr>
              <a:t> mode)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Remains </a:t>
            </a:r>
            <a:r>
              <a:rPr b="1" lang="en" sz="1100">
                <a:solidFill>
                  <a:schemeClr val="dk1"/>
                </a:solidFill>
              </a:rPr>
              <a:t>Blank</a:t>
            </a:r>
            <a:r>
              <a:rPr lang="en" sz="1100">
                <a:solidFill>
                  <a:schemeClr val="dk1"/>
                </a:solidFill>
              </a:rPr>
              <a:t> when moving around the grid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MODE_MOVE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Digit 3 (The Flashing Value):</a:t>
            </a:r>
            <a:r>
              <a:rPr lang="en" sz="1100">
                <a:solidFill>
                  <a:schemeClr val="dk1"/>
                </a:solidFill>
              </a:rPr>
              <a:t> This digit displays the current value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 sz="1100">
                <a:solidFill>
                  <a:schemeClr val="dk1"/>
                </a:solidFill>
              </a:rPr>
              <a:t> mode: slow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sevenseg_flash</a:t>
            </a:r>
            <a:r>
              <a:rPr lang="en" sz="1100">
                <a:solidFill>
                  <a:schemeClr val="dk1"/>
                </a:solidFill>
              </a:rPr>
              <a:t> signal – blinking (2^25 cycles)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Else static </a:t>
            </a:r>
            <a:r>
              <a:rPr lang="en" sz="1100">
                <a:solidFill>
                  <a:schemeClr val="dk1"/>
                </a:solidFill>
              </a:rPr>
              <a:t>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MODE_MOVE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graphicFrame>
        <p:nvGraphicFramePr>
          <p:cNvPr id="91" name="Google Shape;91;p18"/>
          <p:cNvGraphicFramePr/>
          <p:nvPr/>
        </p:nvGraphicFramePr>
        <p:xfrm>
          <a:off x="6055325" y="10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{50078CE2-CF0D-4570-9028-50B96BA4542D}</a:tableStyleId>
              </a:tblPr>
              <a:tblGrid>
                <a:gridCol w="717875"/>
                <a:gridCol w="734850"/>
                <a:gridCol w="1414100"/>
              </a:tblGrid>
              <a:tr h="3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Digit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MODE_MOVE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NUMBER (editable)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</a:tr>
              <a:tr h="76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 (left)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position (0-8)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position (0-8)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Y position (0-8)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Y position (0-8)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Blank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'E' (Edit indicator)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 (right)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Current cell value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Flashing selected number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07851" y="2664825"/>
            <a:ext cx="1864850" cy="2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943" y="2975600"/>
            <a:ext cx="2431734" cy="182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5148450" y="337925"/>
            <a:ext cx="24351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vga_controller VGA(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.clk25(clk25),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.reset(reset),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.hsync(Hsync),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.vsync(Vsync),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.x(x),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.y(y),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.video_on(video_on)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);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695750" y="337925"/>
            <a:ext cx="4104900" cy="29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Before anything can be drawn, the VGA controller must generate valid VGA timing:</a:t>
            </a:r>
            <a:endParaRPr b="1" sz="18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Hsync</a:t>
            </a:r>
            <a:endParaRPr sz="18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Vsync</a:t>
            </a:r>
            <a:endParaRPr sz="18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(x, y) pixel coordinates</a:t>
            </a:r>
            <a:endParaRPr sz="18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video_on (whether the pixel is visible)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789075" y="3259925"/>
            <a:ext cx="6251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The FPGA </a:t>
            </a:r>
            <a:r>
              <a:rPr b="1" lang="en" sz="1800">
                <a:solidFill>
                  <a:schemeClr val="dk2"/>
                </a:solidFill>
              </a:rPr>
              <a:t>outputs one pixel every 40 ns (25MHz)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For each pixel, VGA gives you: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X (horizontal) and Y (Vertical)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This is the foundation of the entire renderer. Every pixel that appears on the screen is chosen based on (x,y)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248475" y="298075"/>
            <a:ext cx="218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Color Generation: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48475" y="755375"/>
            <a:ext cx="2534400" cy="3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function automatic void SET_COLOR(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input  [11:0] c,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output [3:0]  r,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output [3:0]  g,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output [3:0]  b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);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r = c[11:8];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g = c[7:4];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b = c[3:0];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endfunction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3518300" y="298075"/>
            <a:ext cx="2186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Board Geometry: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3319650" y="755375"/>
            <a:ext cx="3081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col = rel_x / CELL_SIZE;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row = rel_y / CELL_SIZE;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433838" y="2144238"/>
            <a:ext cx="218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Board Rendering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872500" y="2571750"/>
            <a:ext cx="33990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thick = ((rel_x % (CELL_SIZE*3)) &lt;= 2 ||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 (rel_y % (CELL_SIZE*3)) &lt;= 2 ||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 rel_x &lt;= 2 || rel_y &lt;= 2 ||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 rel_x &gt;= BOARD_W-3 || rel_y &gt;= BOARD_H-3);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thin = (!thick &amp;&amp;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((rel_x % CELL_SIZE == 0) ||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(rel_y % CELL_SIZE == 0)))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6400650" y="298075"/>
            <a:ext cx="26538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Digit Font Rendering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6271525" y="772650"/>
            <a:ext cx="28128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if (dsrc != 0 &amp;&amp;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cell_x &gt;= dx0 &amp;&amp; cell_x &lt; dx0+8 &amp;&amp;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cell_y &gt;= dy0 &amp;&amp; cell_y &lt; dy0+12)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begin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digit_value = dsrc;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digit_row   = cell_y - dy0;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bit_idx = cell_x - dx0;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if (digit_bits[7-bit_idx])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draw_d = 1'b1;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end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337925" y="49700"/>
            <a:ext cx="3607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Letter Rendering: Bitmap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258425" y="407600"/>
            <a:ext cx="4025400" cy="4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always_comb begin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case (ch)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      </a:t>
            </a:r>
            <a:r>
              <a:rPr b="1" lang="en">
                <a:solidFill>
                  <a:srgbClr val="434343"/>
                </a:solidFill>
              </a:rPr>
              <a:t> CH_A: case (row)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0: bits = 8'b00111100;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1: bits = 8'b01100110;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2: bits = 8'b01100110;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3: bits = 8'b01111110;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4: bits = 8'b01100110;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5: bits = 8'b01100110;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default: bits = 8'b00000000;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endcase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        </a:t>
            </a:r>
            <a:r>
              <a:rPr b="1" lang="en">
                <a:solidFill>
                  <a:srgbClr val="434343"/>
                </a:solidFill>
              </a:rPr>
              <a:t>CH_E: case (row)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0: bits = 8'b01111110;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1: bits = 8'b01100000;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2: bits = 8'b01111100;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3: bits = 8'b01100000;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4: bits = 8'b01111110;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default: bits = 8'b00000000;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endcase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endcase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end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3945725" y="49700"/>
            <a:ext cx="33396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Color Priority Layering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627675" y="407600"/>
            <a:ext cx="5297700" cy="4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1. Borders always win (top priority)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if (thick)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SET_COLOR(COLOR_LINE,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else if (thin)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    SET_COLOR(COLOR_LINE,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2. Correctness mode overrides normal colors</a:t>
            </a:r>
            <a:endParaRPr b="1"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if (check_enable) begin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if (cell_match[row][col])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    SET_COLOR(COLOR_GOOD,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else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    SET_COLOR(COLOR_BAD,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3. Normal mode</a:t>
            </a:r>
            <a:endParaRPr b="1"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if (is_cursor &amp;&amp; flash_state)     // cursor blink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    SET_COLOR(COLOR_CURSOR,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else if (is_fixed)                // preset cells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    SET_COLOR(COLOR_PREFILL,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else                               // normal editable cell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    SET_COLOR(COLOR_CELL,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4. Digits drawn LAST (always on top)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if (draw_d)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        SET_COLOR(COLOR_NUM, red, green, blue);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